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4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Inria Sans" panose="020B0604020202020204" pitchFamily="34" charset="0"/>
      <p:regular r:id="rId44"/>
      <p:bold r:id="rId45"/>
      <p:italic r:id="rId46"/>
      <p:boldItalic r:id="rId47"/>
    </p:embeddedFont>
    <p:embeddedFont>
      <p:font typeface="Inria Sans Light" pitchFamily="2" charset="77"/>
      <p:regular r:id="rId48"/>
      <p:bold r:id="rId49"/>
      <p:italic r:id="rId50"/>
      <p:boldItalic r:id="rId51"/>
    </p:embeddedFont>
    <p:embeddedFont>
      <p:font typeface="Saira Semi Condensed" pitchFamily="2" charset="77"/>
      <p:regular r:id="rId52"/>
      <p:bold r:id="rId53"/>
      <p:boldItalic r:id="rId54"/>
    </p:embeddedFont>
    <p:embeddedFont>
      <p:font typeface="Saira SemiCondensed Medium" pitchFamily="2" charset="77"/>
      <p:regular r:id="rId55"/>
      <p:bold r:id="rId56"/>
      <p:boldItalic r:id="rId57"/>
    </p:embeddedFont>
    <p:embeddedFont>
      <p:font typeface="Titillium Web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98A76-1DD1-4927-8AAA-4DD19D780E6D}">
  <a:tblStyle styleId="{9BC98A76-1DD1-4927-8AAA-4DD19D780E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font" Target="fonts/font1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3823bcd5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3823bcd5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823bcd5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823bcd5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3823bcd5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3823bcd5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3823bcd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3823bcd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3823bcd5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3823bcd5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3823bcd5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3823bcd5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3823bcd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3823bcd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3823bcd5f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3823bcd5f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Jameswell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143823bcd5f_0_7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143823bcd5f_0_7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Jameswell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43823bcd5f_0_7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43823bcd5f_0_7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Jameswell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43823bcd5f_0_7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43823bcd5f_0_7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Jameswell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143823bcd5f_0_7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143823bcd5f_0_7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Jameswell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43823bcd5f_0_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43823bcd5f_0_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43823bcd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43823bcd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43823bcd5f_0_8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43823bcd5f_0_8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43823bcd5f_0_8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43823bcd5f_0_8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43823bcd5f_0_8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43823bcd5f_0_8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43823bcd5f_0_9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43823bcd5f_0_9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43823bcd5f_0_9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43823bcd5f_0_9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Jameswell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43823bcd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43823bcd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3823bcd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3823bcd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43823bcd5f_0_9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43823bcd5f_0_9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43823bcd5f_0_10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143823bcd5f_0_10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143823bcd5f_0_10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143823bcd5f_0_10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43823bcd5f_0_10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143823bcd5f_0_10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43823bcd5f_0_10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43823bcd5f_0_10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43823bcd5f_0_10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43823bcd5f_0_10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143823bcd5f_0_1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143823bcd5f_0_1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43823bcd5f_0_1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143823bcd5f_0_1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5b6a103d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15b6a103d1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3823bcd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3823bcd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3823bcd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3823bcd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3823bcd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3823bcd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3823bcd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3823bcd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3823bcd5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3823bcd5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426" y="1872654"/>
            <a:ext cx="1354638" cy="1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web/color/RGB_Color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magazine.com/home/security-news/malware/promediads-now-using-sundown-pirate-ek-to-spread-a-variety-of-malware/" TargetMode="External"/><Relationship Id="rId13" Type="http://schemas.openxmlformats.org/officeDocument/2006/relationships/hyperlink" Target="https://www.cyber.nj.gov/threat-profiles/trojan-variants/zbot" TargetMode="External"/><Relationship Id="rId3" Type="http://schemas.openxmlformats.org/officeDocument/2006/relationships/hyperlink" Target="https://www.proofpoint.com/us/threat-insight/post/adgholas-malvertising-campaign-using-astrum-ek-deliver-mole-ransomware" TargetMode="External"/><Relationship Id="rId7" Type="http://schemas.openxmlformats.org/officeDocument/2006/relationships/hyperlink" Target="https://www.virusbulletin.com/virusbulletin/2016/04/how-it-works-steganography-hides-malware-image-files/" TargetMode="External"/><Relationship Id="rId12" Type="http://schemas.openxmlformats.org/officeDocument/2006/relationships/hyperlink" Target="https://blog.confiant.com/confiant-malwarebytes-uncover-steganography-based-ad-payload-that-drops-shlayer-trojan-on-mac-cd31e885c20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welivesecurity.com/2016/12/06/readers-popular-websites-targeted-stealthy-stegano-exploit-kit-hiding-pixels-malicious-ads/" TargetMode="External"/><Relationship Id="rId11" Type="http://schemas.openxmlformats.org/officeDocument/2006/relationships/hyperlink" Target="https://www.scmagazine.com/home/security-news/vawtrak-malware-updated-to-break-tools-used-by-researchers/" TargetMode="External"/><Relationship Id="rId5" Type="http://schemas.openxmlformats.org/officeDocument/2006/relationships/hyperlink" Target="https://thehackernews.com/2016/12/dnschanger-router-malware.html" TargetMode="External"/><Relationship Id="rId10" Type="http://schemas.openxmlformats.org/officeDocument/2006/relationships/hyperlink" Target="https://en.wikipedia.org/wiki/TeslaCrypt" TargetMode="External"/><Relationship Id="rId4" Type="http://schemas.openxmlformats.org/officeDocument/2006/relationships/hyperlink" Target="https://www.securitynewspaper.com/2016/06/07/hash-factory-new-cerber-ransomware-morphs-every-15-seconds/" TargetMode="External"/><Relationship Id="rId9" Type="http://schemas.openxmlformats.org/officeDocument/2006/relationships/hyperlink" Target="https://www.bleepingcomputer.com/news/security/synccrypt-ransomware-hides-inside-jpg-files-appends-kk-extension/" TargetMode="External"/><Relationship Id="rId14" Type="http://schemas.openxmlformats.org/officeDocument/2006/relationships/hyperlink" Target="https://www.cyber.nj.gov/threat-profiles/trojan-variants/zero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- Cryptography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0" y="4930495"/>
            <a:ext cx="6634200" cy="213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82A44">
                <a:alpha val="2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E7D9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By attending today’s meeting you acknowledge that you may be photographed or recorded for club use</a:t>
            </a:r>
            <a:endParaRPr sz="1000">
              <a:solidFill>
                <a:srgbClr val="10E7D9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10E7D9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850" y="3573899"/>
            <a:ext cx="1452275" cy="1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7756125" y="3360900"/>
            <a:ext cx="1037700" cy="213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82A44">
                <a:alpha val="2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10E7D9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Attendance code:</a:t>
            </a:r>
            <a:endParaRPr sz="1000">
              <a:solidFill>
                <a:srgbClr val="10E7D9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Encryption: Block Ciphers</a:t>
            </a:r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Plaintext split into blocks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Same length as key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Each block encrypted &amp; decrypted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With same key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Blocks concatenated to form ciphertext/plaintext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Different ciphers have different block sizes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128 or 256 bits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Must correspond with key size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Time Intensive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l="4761"/>
          <a:stretch/>
        </p:blipFill>
        <p:spPr>
          <a:xfrm>
            <a:off x="5105800" y="3128950"/>
            <a:ext cx="3889025" cy="1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Encryption: Stream Cipher</a:t>
            </a:r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Plaintext is fed as a “stream”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One character encrypted at a time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Key used to initialize pRNG (Initialization Vector)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Faster, simpler to code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50" y="2900575"/>
            <a:ext cx="5084202" cy="17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28"/>
          <p:cNvGraphicFramePr/>
          <p:nvPr/>
        </p:nvGraphicFramePr>
        <p:xfrm>
          <a:off x="2183688" y="1217610"/>
          <a:ext cx="4776625" cy="2773470"/>
        </p:xfrm>
        <a:graphic>
          <a:graphicData uri="http://schemas.openxmlformats.org/drawingml/2006/table">
            <a:tbl>
              <a:tblPr>
                <a:noFill/>
                <a:tableStyleId>{9BC98A76-1DD1-4927-8AAA-4DD19D780E6D}</a:tableStyleId>
              </a:tblPr>
              <a:tblGrid>
                <a:gridCol w="18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Cipher Name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Example Use Area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Type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3DES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Electronic Payments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Block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AES-256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Encrypted .zip Files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Block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AES-128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iMessages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Block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RC4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Microsoft Office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Stream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ChaCha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Stream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Bluetooth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Stream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 Encryption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Two keys: public and private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Public key: shared with everyone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Private key: protect with your life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r>
              <a:rPr lang="en" sz="1600"/>
              <a:t>Only you could have sent a message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r>
              <a:rPr lang="en" sz="1600"/>
              <a:t>Only you can read a response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2853000"/>
            <a:ext cx="3148883" cy="21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 rotWithShape="1">
          <a:blip r:embed="rId4">
            <a:alphaModFix/>
          </a:blip>
          <a:srcRect l="5338"/>
          <a:stretch/>
        </p:blipFill>
        <p:spPr>
          <a:xfrm>
            <a:off x="4504835" y="2853000"/>
            <a:ext cx="3974466" cy="2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 Encryption: How work’s???</a:t>
            </a:r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Math is hard! Big numbers &amp; prime numbers scawwy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Why is it secure?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Easy to multiply two prime numbers together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Harder to guess the two prime factors of a product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Example: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What is 907 x 773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What are the factors for 49,193,171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Ransomware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“Blah blah files locked blah blah blah ransom blah blah blah </a:t>
            </a: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decryption</a:t>
            </a:r>
            <a:r>
              <a:rPr lang="en"/>
              <a:t> </a:t>
            </a: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key</a:t>
            </a:r>
            <a:r>
              <a:rPr lang="en"/>
              <a:t> blah blah bitcoin”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Typically an </a:t>
            </a: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Asymmetric</a:t>
            </a:r>
            <a:r>
              <a:rPr lang="en"/>
              <a:t> Encryption algorithm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Three Cup Monte</a:t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1703750"/>
            <a:ext cx="2291200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75" y="1703750"/>
            <a:ext cx="2291200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475" y="1703750"/>
            <a:ext cx="2291200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 rotWithShape="1">
          <a:blip r:embed="rId4">
            <a:alphaModFix/>
          </a:blip>
          <a:srcRect l="22804" t="730" r="23902" b="4365"/>
          <a:stretch/>
        </p:blipFill>
        <p:spPr>
          <a:xfrm>
            <a:off x="7157113" y="2691400"/>
            <a:ext cx="1377926" cy="13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73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96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9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42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65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88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2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0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63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86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09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32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856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79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2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25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48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71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94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17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41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64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87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15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738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61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85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8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31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4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77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61457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736898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859221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981543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103872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226194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348517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470840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61457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736898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859221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981543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103872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226194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348517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470840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59316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71548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83780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1960131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082459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20478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32710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44942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59316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71548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83780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1960131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082459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20478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32710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44942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23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46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0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3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16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39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62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90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14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37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60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883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06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29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52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57175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69407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81639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2938718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06104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183369"/>
            <a:ext cx="122322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30569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428015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57175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69407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81639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2938718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06104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183369"/>
            <a:ext cx="122323" cy="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30569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428015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55033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67266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794983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3917306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4039634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4161957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4284280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75" y="4406602"/>
            <a:ext cx="122322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99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22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45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68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91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14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37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55033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67266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794983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3917306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66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89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412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35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4039634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4161957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58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81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4284280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04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27" y="4406602"/>
            <a:ext cx="122323" cy="12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33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2048 Cup Monte</a:t>
            </a:r>
            <a:endParaRPr/>
          </a:p>
        </p:txBody>
      </p:sp>
      <p:pic>
        <p:nvPicPr>
          <p:cNvPr id="2384" name="Google Shape;2384;p33"/>
          <p:cNvPicPr preferRelativeResize="0"/>
          <p:nvPr/>
        </p:nvPicPr>
        <p:blipFill rotWithShape="1">
          <a:blip r:embed="rId4">
            <a:alphaModFix/>
          </a:blip>
          <a:srcRect l="22804" t="730" r="23902" b="4365"/>
          <a:stretch/>
        </p:blipFill>
        <p:spPr>
          <a:xfrm>
            <a:off x="2981790" y="1596465"/>
            <a:ext cx="122326" cy="11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33"/>
          <p:cNvSpPr/>
          <p:nvPr/>
        </p:nvSpPr>
        <p:spPr>
          <a:xfrm>
            <a:off x="388000" y="1256075"/>
            <a:ext cx="2593800" cy="79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98B3"/>
          </a:solidFill>
          <a:ln w="9525" cap="flat" cmpd="sng">
            <a:solidFill>
              <a:srgbClr val="B1D2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0" name="Google Shape;2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74" y="346051"/>
            <a:ext cx="6521400" cy="42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34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How long would it take to brute force RSA </a:t>
            </a:r>
            <a:endParaRPr/>
          </a:p>
        </p:txBody>
      </p:sp>
      <p:sp>
        <p:nvSpPr>
          <p:cNvPr id="2392" name="Google Shape;2392;p34"/>
          <p:cNvSpPr txBox="1"/>
          <p:nvPr/>
        </p:nvSpPr>
        <p:spPr>
          <a:xfrm>
            <a:off x="8582800" y="4583525"/>
            <a:ext cx="4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393" name="Google Shape;2393;p34"/>
          <p:cNvSpPr/>
          <p:nvPr/>
        </p:nvSpPr>
        <p:spPr>
          <a:xfrm>
            <a:off x="4537100" y="3879550"/>
            <a:ext cx="1768200" cy="299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4"/>
          <p:cNvSpPr/>
          <p:nvPr/>
        </p:nvSpPr>
        <p:spPr>
          <a:xfrm>
            <a:off x="6768900" y="395125"/>
            <a:ext cx="994800" cy="206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4"/>
          <p:cNvSpPr/>
          <p:nvPr/>
        </p:nvSpPr>
        <p:spPr>
          <a:xfrm>
            <a:off x="3446550" y="912925"/>
            <a:ext cx="427800" cy="261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4"/>
          <p:cNvSpPr/>
          <p:nvPr/>
        </p:nvSpPr>
        <p:spPr>
          <a:xfrm>
            <a:off x="5425525" y="1993100"/>
            <a:ext cx="939000" cy="261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Day Encryption</a:t>
            </a:r>
            <a:endParaRPr/>
          </a:p>
        </p:txBody>
      </p:sp>
      <p:sp>
        <p:nvSpPr>
          <p:cNvPr id="2402" name="Google Shape;2402;p3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A</a:t>
            </a:r>
            <a:r>
              <a:rPr lang="en" sz="2000"/>
              <a:t>dvanced 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E</a:t>
            </a:r>
            <a:r>
              <a:rPr lang="en" sz="2000"/>
              <a:t>ncryption 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S</a:t>
            </a:r>
            <a:r>
              <a:rPr lang="en" sz="2000"/>
              <a:t>tandard (AES)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Symmetric - 1 key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WiFi, browsers, VPN’s, Filesystems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R</a:t>
            </a:r>
            <a:r>
              <a:rPr lang="en" sz="2000"/>
              <a:t>ivest–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S</a:t>
            </a:r>
            <a:r>
              <a:rPr lang="en" sz="2000"/>
              <a:t>hamir–</a:t>
            </a: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A</a:t>
            </a:r>
            <a:r>
              <a:rPr lang="en" sz="2000"/>
              <a:t>dleman (RSA)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Asymmetric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Used to set up symmetric key channels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Inria Sans"/>
                <a:ea typeface="Inria Sans"/>
                <a:cs typeface="Inria Sans"/>
                <a:sym typeface="Inria Sans"/>
              </a:rPr>
              <a:t>Check your browser!</a:t>
            </a:r>
            <a:endParaRPr sz="1400" b="1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/>
          </a:p>
        </p:txBody>
      </p:sp>
      <p:pic>
        <p:nvPicPr>
          <p:cNvPr id="2403" name="Google Shape;24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225" y="3746325"/>
            <a:ext cx="5581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35"/>
          <p:cNvSpPr txBox="1"/>
          <p:nvPr/>
        </p:nvSpPr>
        <p:spPr>
          <a:xfrm>
            <a:off x="8582800" y="4583525"/>
            <a:ext cx="4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Encryption, Hashing, and Steganography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does HTTPS work?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 my encrypted files safe?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hackers crack passwords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malware communicates undetected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36"/>
          <p:cNvSpPr txBox="1">
            <a:spLocks noGrp="1"/>
          </p:cNvSpPr>
          <p:nvPr>
            <p:ph type="body" idx="1"/>
          </p:nvPr>
        </p:nvSpPr>
        <p:spPr>
          <a:xfrm>
            <a:off x="1207775" y="1430150"/>
            <a:ext cx="21879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TLS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AES _ 128_GCM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128 Bit Keys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SHA256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TLS 1.3</a:t>
            </a:r>
            <a:endParaRPr sz="1800"/>
          </a:p>
        </p:txBody>
      </p:sp>
      <p:pic>
        <p:nvPicPr>
          <p:cNvPr id="2410" name="Google Shape;24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350675"/>
            <a:ext cx="5581650" cy="1009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1" name="Google Shape;2411;p36"/>
          <p:cNvSpPr txBox="1">
            <a:spLocks noGrp="1"/>
          </p:cNvSpPr>
          <p:nvPr>
            <p:ph type="body" idx="2"/>
          </p:nvPr>
        </p:nvSpPr>
        <p:spPr>
          <a:xfrm>
            <a:off x="3341375" y="1426700"/>
            <a:ext cx="52146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Use “Transport Layer Security” to secure the communication channel.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Use the AES cipher, use 128 bit long blocks, and use the cipher in Galois/Counter mode (as a stream cipher)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The key will be 128 bits long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Use SHA256 as our hashing algorithm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The version of TLS is 1.3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3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&amp; Encryption</a:t>
            </a:r>
            <a:endParaRPr/>
          </a:p>
        </p:txBody>
      </p:sp>
      <p:sp>
        <p:nvSpPr>
          <p:cNvPr id="2417" name="Google Shape;2417;p3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Encryption algorithms are strong if attacks are too computationally expensive.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Ex: hacker dies of old age before plaintext found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Humans &lt; computers &lt; quantum computers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Keywords:</a:t>
            </a:r>
            <a:br>
              <a:rPr lang="en" sz="1800"/>
            </a:br>
            <a:r>
              <a:rPr lang="en" sz="1800"/>
              <a:t>“Lattice cryptography”</a:t>
            </a:r>
            <a:endParaRPr sz="1800"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“Shor’s Algorithm”</a:t>
            </a:r>
            <a:endParaRPr sz="1800"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“Grover’s Search”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pic>
        <p:nvPicPr>
          <p:cNvPr id="2418" name="Google Shape;2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2571750"/>
            <a:ext cx="2219899" cy="2376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3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Takeaways</a:t>
            </a:r>
            <a:endParaRPr/>
          </a:p>
        </p:txBody>
      </p:sp>
      <p:sp>
        <p:nvSpPr>
          <p:cNvPr id="2424" name="Google Shape;2424;p3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Protects message contents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Symmetric and Asymmetric ciphers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One key is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Prime numbers are hard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3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2430" name="Google Shape;2430;p3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Turns input into unique gibberish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Unique identifier for the input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431" name="Google Shape;24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50" y="2398300"/>
            <a:ext cx="3960725" cy="2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4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hash function?</a:t>
            </a:r>
            <a:endParaRPr/>
          </a:p>
        </p:txBody>
      </p:sp>
      <p:sp>
        <p:nvSpPr>
          <p:cNvPr id="2437" name="Google Shape;2437;p4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characteristics:</a:t>
            </a:r>
            <a:endParaRPr sz="2000"/>
          </a:p>
          <a:p>
            <a:pPr marL="342900" lvl="0" indent="-279400" algn="l" rtl="0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One-Way</a:t>
            </a:r>
            <a:endParaRPr sz="2000"/>
          </a:p>
          <a:p>
            <a:pPr marL="742950" lvl="1" indent="-41275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Cannot determine input from hash value</a:t>
            </a:r>
            <a:endParaRPr sz="2000"/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Diffusion</a:t>
            </a:r>
            <a:endParaRPr sz="2000"/>
          </a:p>
          <a:p>
            <a:pPr marL="742950" lvl="1" indent="-41275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“Avalanche effect”</a:t>
            </a:r>
            <a:endParaRPr sz="2000"/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Deterministic</a:t>
            </a:r>
            <a:endParaRPr sz="2000"/>
          </a:p>
          <a:p>
            <a:pPr marL="742950" lvl="1" indent="-412750" algn="l" rtl="0">
              <a:spcBef>
                <a:spcPts val="0"/>
              </a:spcBef>
              <a:spcAft>
                <a:spcPts val="0"/>
              </a:spcAft>
              <a:buSzPts val="2000"/>
              <a:buChar char="⬦"/>
            </a:pPr>
            <a:r>
              <a:rPr lang="en" sz="2000"/>
              <a:t>Re-calculating the hash yields same result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Applications</a:t>
            </a:r>
            <a:endParaRPr/>
          </a:p>
        </p:txBody>
      </p:sp>
      <p:sp>
        <p:nvSpPr>
          <p:cNvPr id="2443" name="Google Shape;2443;p4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hashing uses:</a:t>
            </a:r>
            <a:br>
              <a:rPr lang="en"/>
            </a:br>
            <a:r>
              <a:rPr lang="en"/>
              <a:t>1.) Storing passwords securely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2.) Checking data integrity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3.) Fingerprinting Malware</a:t>
            </a:r>
            <a:endParaRPr/>
          </a:p>
        </p:txBody>
      </p:sp>
      <p:pic>
        <p:nvPicPr>
          <p:cNvPr id="2444" name="Google Shape;24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001" y="2756025"/>
            <a:ext cx="3207701" cy="2083149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42"/>
          <p:cNvSpPr txBox="1">
            <a:spLocks noGrp="1"/>
          </p:cNvSpPr>
          <p:nvPr>
            <p:ph type="title"/>
          </p:nvPr>
        </p:nvSpPr>
        <p:spPr>
          <a:xfrm>
            <a:off x="1238550" y="832481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time!</a:t>
            </a:r>
            <a:endParaRPr/>
          </a:p>
        </p:txBody>
      </p:sp>
      <p:sp>
        <p:nvSpPr>
          <p:cNvPr id="2450" name="Google Shape;2450;p42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What’s the md5 hash for: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 i="1">
                <a:latin typeface="Inria Sans"/>
                <a:ea typeface="Inria Sans"/>
                <a:cs typeface="Inria Sans"/>
                <a:sym typeface="Inria Sans"/>
              </a:rPr>
              <a:t>cryptography</a:t>
            </a:r>
            <a:endParaRPr sz="2500" b="1" i="1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A. ) 84045dd72657fdcdda1a10929e3fde11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B. ) f08d9945c1075112b57c8e9aba5afbd4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C. ) e0d00b9f337d357c6faa2f8ceae4a60d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D. ) f2d6cfe7c8cfba7503592a8155b515e7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00"/>
          </a:p>
        </p:txBody>
      </p:sp>
      <p:sp>
        <p:nvSpPr>
          <p:cNvPr id="2451" name="Google Shape;2451;p42"/>
          <p:cNvSpPr/>
          <p:nvPr/>
        </p:nvSpPr>
        <p:spPr>
          <a:xfrm>
            <a:off x="6009450" y="3823100"/>
            <a:ext cx="1957500" cy="4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4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Attacks</a:t>
            </a:r>
            <a:endParaRPr/>
          </a:p>
        </p:txBody>
      </p:sp>
      <p:sp>
        <p:nvSpPr>
          <p:cNvPr id="2457" name="Google Shape;2457;p43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Dictionary Attack:</a:t>
            </a:r>
            <a:endParaRPr sz="1700"/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Calculate the hash value of all possible inputs in a “dictionary”.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See which input gives the same target hash.</a:t>
            </a:r>
            <a:endParaRPr sz="17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Rainbow Table Attack:</a:t>
            </a:r>
            <a:endParaRPr sz="1700"/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Collection of hashes </a:t>
            </a:r>
            <a:r>
              <a:rPr lang="en" sz="1700" b="1">
                <a:latin typeface="Inria Sans"/>
                <a:ea typeface="Inria Sans"/>
                <a:cs typeface="Inria Sans"/>
                <a:sym typeface="Inria Sans"/>
              </a:rPr>
              <a:t>and</a:t>
            </a:r>
            <a:r>
              <a:rPr lang="en" sz="1700"/>
              <a:t> their input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Allows attackers to “match up” a password hash and the original password</a:t>
            </a:r>
            <a:endParaRPr sz="17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Brute Force Attack</a:t>
            </a:r>
            <a:endParaRPr sz="1700"/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Try every combination until correct input is found.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4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Takeaways</a:t>
            </a:r>
            <a:endParaRPr/>
          </a:p>
        </p:txBody>
      </p:sp>
      <p:sp>
        <p:nvSpPr>
          <p:cNvPr id="2463" name="Google Shape;2463;p44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Hashes create a fingerprint of a message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Ensure the integrity of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Password cracking ~ educated guessing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4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</a:t>
            </a:r>
            <a:endParaRPr/>
          </a:p>
        </p:txBody>
      </p:sp>
      <p:sp>
        <p:nvSpPr>
          <p:cNvPr id="2469" name="Google Shape;2469;p4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We might not know that there IS communication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/>
              <a:t>Historic example: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Microdots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Invisible ink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470" name="Google Shape;2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20" y="2958600"/>
            <a:ext cx="2845400" cy="1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00" y="2870001"/>
            <a:ext cx="2775525" cy="2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&amp; CIA Triad</a:t>
            </a:r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What is cryptography?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⬦"/>
            </a:pPr>
            <a:r>
              <a:rPr lang="en" sz="1500" i="1"/>
              <a:t>Method of protecting information through algorithms</a:t>
            </a:r>
            <a:endParaRPr sz="1500" i="1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⬦"/>
            </a:pPr>
            <a:r>
              <a:rPr lang="en" sz="1500"/>
              <a:t>Fulfill one or more criteria of the CIA Triad</a:t>
            </a:r>
            <a:endParaRPr sz="1500"/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⬩"/>
            </a:pP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CONFIDENTIALITY</a:t>
            </a:r>
            <a:r>
              <a:rPr lang="en" sz="1500" b="1"/>
              <a:t>,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 INTEGRITY</a:t>
            </a:r>
            <a:r>
              <a:rPr lang="en" sz="1500" b="1"/>
              <a:t>, and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AVAILABILITY </a:t>
            </a:r>
            <a:r>
              <a:rPr lang="en" sz="1500"/>
              <a:t>of data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Char char="⬥"/>
            </a:pP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Confidentiality: </a:t>
            </a:r>
            <a:r>
              <a:rPr lang="en" sz="1500"/>
              <a:t>Only intended parties can read data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Char char="⬥"/>
            </a:pP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Integrity: </a:t>
            </a:r>
            <a:r>
              <a:rPr lang="en" sz="1500"/>
              <a:t>Ensure data was unchanged/ uncorrupted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Char char="⬥"/>
            </a:pP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Availability:</a:t>
            </a:r>
            <a:r>
              <a:rPr lang="en" sz="1500"/>
              <a:t> Authorized users are able to access data</a:t>
            </a: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250" y="2676425"/>
            <a:ext cx="2546900" cy="2196325"/>
          </a:xfrm>
          <a:prstGeom prst="rect">
            <a:avLst/>
          </a:prstGeom>
          <a:noFill/>
          <a:ln w="28575" cap="flat" cmpd="sng">
            <a:solidFill>
              <a:srgbClr val="082A4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	</a:t>
            </a:r>
            <a:endParaRPr/>
          </a:p>
        </p:txBody>
      </p:sp>
      <p:sp>
        <p:nvSpPr>
          <p:cNvPr id="2477" name="Google Shape;2477;p46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Modern day steganography: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Secret communication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Hidden content in audio files.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Data embedded in pictures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1800"/>
              <a:t>Secret files/ pictures in Word documents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47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Least Significant Bit (LSB) Steganography</a:t>
            </a:r>
            <a:endParaRPr/>
          </a:p>
        </p:txBody>
      </p:sp>
      <p:pic>
        <p:nvPicPr>
          <p:cNvPr id="2483" name="Google Shape;24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775" y="802175"/>
            <a:ext cx="5894609" cy="35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48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See for yourself!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https://www.rapidtables.com/web/color/RGB_Color.html</a:t>
            </a:r>
            <a:endParaRPr/>
          </a:p>
        </p:txBody>
      </p:sp>
      <p:pic>
        <p:nvPicPr>
          <p:cNvPr id="2489" name="Google Shape;2489;p48"/>
          <p:cNvPicPr preferRelativeResize="0"/>
          <p:nvPr/>
        </p:nvPicPr>
        <p:blipFill rotWithShape="1">
          <a:blip r:embed="rId4">
            <a:alphaModFix/>
          </a:blip>
          <a:srcRect l="40094" b="40999"/>
          <a:stretch/>
        </p:blipFill>
        <p:spPr>
          <a:xfrm>
            <a:off x="1951300" y="303875"/>
            <a:ext cx="5241550" cy="41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</a:t>
            </a:r>
            <a:endParaRPr/>
          </a:p>
        </p:txBody>
      </p:sp>
      <p:sp>
        <p:nvSpPr>
          <p:cNvPr id="2495" name="Google Shape;2495;p49"/>
          <p:cNvSpPr txBox="1">
            <a:spLocks noGrp="1"/>
          </p:cNvSpPr>
          <p:nvPr>
            <p:ph type="body" idx="1"/>
          </p:nvPr>
        </p:nvSpPr>
        <p:spPr>
          <a:xfrm>
            <a:off x="1174295" y="1430150"/>
            <a:ext cx="33978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⬥"/>
            </a:pPr>
            <a:r>
              <a:rPr lang="en" sz="1900"/>
              <a:t>Hide traffic for Malware</a:t>
            </a:r>
            <a:endParaRPr sz="19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⬦"/>
            </a:pPr>
            <a:r>
              <a:rPr lang="en" sz="1700"/>
              <a:t>Duqu, collection of malware, discovered on September 1, 2011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⬦"/>
            </a:pPr>
            <a:r>
              <a:rPr lang="en" sz="1700"/>
              <a:t>used JPEG steganography to transmit information back to control nodes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⬩"/>
            </a:pPr>
            <a:r>
              <a:rPr lang="en" sz="1700"/>
              <a:t>Financial information from US DoJ</a:t>
            </a:r>
            <a:endParaRPr sz="17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700"/>
          </a:p>
        </p:txBody>
      </p:sp>
      <p:pic>
        <p:nvPicPr>
          <p:cNvPr id="2496" name="Google Shape;24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425" y="1321063"/>
            <a:ext cx="3495374" cy="25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50"/>
          <p:cNvSpPr txBox="1">
            <a:spLocks noGrp="1"/>
          </p:cNvSpPr>
          <p:nvPr>
            <p:ph type="title" idx="4294967295"/>
          </p:nvPr>
        </p:nvSpPr>
        <p:spPr>
          <a:xfrm>
            <a:off x="1564575" y="215475"/>
            <a:ext cx="6728400" cy="42234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3"/>
              </a:rPr>
              <a:t>AdGholas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this malware hides malicious JavaScript in image, text, and HTML files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4"/>
              </a:rPr>
              <a:t>Cerber</a:t>
            </a: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– embeds malicious code in image files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5"/>
              </a:rPr>
              <a:t>DNSChanger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uses PNG LSBs to hide malware AES encryption key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6"/>
              </a:rPr>
              <a:t>Stegano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PNG formatted banner ads containing malicious code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7"/>
              </a:rPr>
              <a:t>Stegoloadr</a:t>
            </a: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(aka ‘Lurk’) – this malware uses both steganography and cryptography to conceal an encrypted URL to deliver later stage payloads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8"/>
              </a:rPr>
              <a:t>Sundown</a:t>
            </a: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– white PNG files are used to conceal exploit code or exfiltrate user data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9"/>
              </a:rPr>
              <a:t>SyncCrypt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ransomware that hides part of its core code in image files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10"/>
              </a:rPr>
              <a:t>TeslaCrypt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HTML comment tags in an HTTP 404 error page contain C2 server commands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11"/>
              </a:rPr>
              <a:t>Vawtrak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(aka ‘Neverquest’) – hides a URL in the LSBs of favicons in order to download a malicious payload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12"/>
              </a:rPr>
              <a:t>VeryMal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malware targets macOS users with malicious javascript embedded in white bar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13"/>
              </a:rPr>
              <a:t>Zbot</a:t>
            </a: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– appends data to the end of a JPEG file containing hidden data</a:t>
            </a:r>
            <a:endParaRPr sz="11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latin typeface="Saira Semi Condensed"/>
                <a:ea typeface="Saira Semi Condensed"/>
                <a:cs typeface="Saira Semi Condensed"/>
                <a:sym typeface="Saira Semi Condensed"/>
                <a:hlinkClick r:id="rId14"/>
              </a:rPr>
              <a:t>ZeroT</a:t>
            </a:r>
            <a:r>
              <a:rPr lang="en" sz="1100">
                <a:latin typeface="Saira Semi Condensed"/>
                <a:ea typeface="Saira Semi Condensed"/>
                <a:cs typeface="Saira Semi Condensed"/>
                <a:sym typeface="Saira Semi Condensed"/>
              </a:rPr>
              <a:t> – Chinese malware that uses steganography to hide malware in an image of Britney Spears</a:t>
            </a:r>
            <a:endParaRPr/>
          </a:p>
        </p:txBody>
      </p:sp>
      <p:sp>
        <p:nvSpPr>
          <p:cNvPr id="2502" name="Google Shape;2502;p50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Examples of steganography in Malware, as reported by SentinelOne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503" name="Google Shape;2503;p50"/>
          <p:cNvSpPr/>
          <p:nvPr/>
        </p:nvSpPr>
        <p:spPr>
          <a:xfrm>
            <a:off x="1491650" y="2122275"/>
            <a:ext cx="4947900" cy="306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50"/>
          <p:cNvSpPr/>
          <p:nvPr/>
        </p:nvSpPr>
        <p:spPr>
          <a:xfrm>
            <a:off x="1491650" y="952800"/>
            <a:ext cx="4947900" cy="306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50"/>
          <p:cNvSpPr/>
          <p:nvPr/>
        </p:nvSpPr>
        <p:spPr>
          <a:xfrm>
            <a:off x="1491650" y="3057700"/>
            <a:ext cx="6172800" cy="306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5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Steganography</a:t>
            </a:r>
            <a:endParaRPr/>
          </a:p>
        </p:txBody>
      </p:sp>
      <p:sp>
        <p:nvSpPr>
          <p:cNvPr id="2511" name="Google Shape;2511;p5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Human hearing between 20 Hz to 20 kHz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20 to 20,000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Most adults have upper range of 15-17kHz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What if data was hidden from 17kHz to 20kHz?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6" name="Google Shape;25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814025"/>
            <a:ext cx="63912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52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https://www.pindrop.com/blog/the-silent-tracking-beacon-in-your-tv-ads/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53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You can hide data anywhere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Leave no stone unturned… even the obvious ones</a:t>
            </a:r>
            <a:endParaRPr/>
          </a:p>
        </p:txBody>
      </p:sp>
      <p:sp>
        <p:nvSpPr>
          <p:cNvPr id="2523" name="Google Shape;2523;p5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 Takeaways: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54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Time!</a:t>
            </a:r>
            <a:endParaRPr/>
          </a:p>
        </p:txBody>
      </p:sp>
      <p:pic>
        <p:nvPicPr>
          <p:cNvPr id="2529" name="Google Shape;2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75" y="1465086"/>
            <a:ext cx="3321974" cy="22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 Techniques</a:t>
            </a:r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⬥"/>
            </a:pPr>
            <a:r>
              <a:rPr lang="en" sz="2100"/>
              <a:t>Encryption</a:t>
            </a:r>
            <a:endParaRPr sz="2100"/>
          </a:p>
          <a:p>
            <a:pPr marL="742950" lvl="1" indent="-419100" algn="l" rtl="0">
              <a:spcBef>
                <a:spcPts val="0"/>
              </a:spcBef>
              <a:spcAft>
                <a:spcPts val="0"/>
              </a:spcAft>
              <a:buSzPts val="2100"/>
              <a:buChar char="⬦"/>
            </a:pPr>
            <a:r>
              <a:rPr lang="en" sz="2100"/>
              <a:t>Protect contents of message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⬥"/>
            </a:pPr>
            <a:r>
              <a:rPr lang="en" sz="2100"/>
              <a:t>Hashing</a:t>
            </a:r>
            <a:endParaRPr sz="2100"/>
          </a:p>
          <a:p>
            <a:pPr marL="742950" lvl="1" indent="-419100" algn="l" rtl="0">
              <a:spcBef>
                <a:spcPts val="0"/>
              </a:spcBef>
              <a:spcAft>
                <a:spcPts val="0"/>
              </a:spcAft>
              <a:buSzPts val="2100"/>
              <a:buChar char="⬦"/>
            </a:pPr>
            <a:r>
              <a:rPr lang="en" sz="2100"/>
              <a:t>Create fingerprint of message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⬥"/>
            </a:pPr>
            <a:r>
              <a:rPr lang="en" sz="2100"/>
              <a:t>Steganography</a:t>
            </a:r>
            <a:endParaRPr sz="2100"/>
          </a:p>
          <a:p>
            <a:pPr marL="742950" lvl="1" indent="-419100" algn="l" rtl="0">
              <a:spcBef>
                <a:spcPts val="0"/>
              </a:spcBef>
              <a:spcAft>
                <a:spcPts val="0"/>
              </a:spcAft>
              <a:buSzPts val="2100"/>
              <a:buChar char="⬦"/>
            </a:pPr>
            <a:r>
              <a:rPr lang="en" sz="2100"/>
              <a:t>Hide transmission of message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513" y="2685513"/>
            <a:ext cx="2257425" cy="2028825"/>
          </a:xfrm>
          <a:prstGeom prst="rect">
            <a:avLst/>
          </a:prstGeom>
          <a:noFill/>
          <a:ln w="28575" cap="flat" cmpd="sng">
            <a:solidFill>
              <a:srgbClr val="082A4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⬥"/>
            </a:pPr>
            <a:r>
              <a:rPr lang="en" sz="1500"/>
              <a:t>Obfuscating content of message</a:t>
            </a:r>
            <a:endParaRPr sz="1500"/>
          </a:p>
          <a:p>
            <a:pPr marL="742950" lvl="1" indent="-381000" algn="l" rtl="0">
              <a:spcBef>
                <a:spcPts val="0"/>
              </a:spcBef>
              <a:spcAft>
                <a:spcPts val="0"/>
              </a:spcAft>
              <a:buSzPts val="1500"/>
              <a:buChar char="⬦"/>
            </a:pPr>
            <a:r>
              <a:rPr lang="en" sz="1500"/>
              <a:t>Aware of communication, </a:t>
            </a:r>
            <a:r>
              <a:rPr lang="en" sz="1500" b="1">
                <a:latin typeface="Inria Sans"/>
                <a:ea typeface="Inria Sans"/>
                <a:cs typeface="Inria Sans"/>
                <a:sym typeface="Inria Sans"/>
              </a:rPr>
              <a:t>unaware</a:t>
            </a:r>
            <a:r>
              <a:rPr lang="en" sz="1500"/>
              <a:t> of contents</a:t>
            </a:r>
            <a:endParaRPr sz="15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⬥"/>
            </a:pPr>
            <a:r>
              <a:rPr lang="en" sz="1500"/>
              <a:t>Historic example: </a:t>
            </a:r>
            <a:endParaRPr sz="15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⬦"/>
            </a:pPr>
            <a:r>
              <a:rPr lang="en" sz="1500"/>
              <a:t>Caesar Cipher, Enigma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t="39973" b="28858"/>
          <a:stretch/>
        </p:blipFill>
        <p:spPr>
          <a:xfrm>
            <a:off x="396450" y="2958900"/>
            <a:ext cx="8351199" cy="1736125"/>
          </a:xfrm>
          <a:prstGeom prst="rect">
            <a:avLst/>
          </a:prstGeom>
          <a:noFill/>
          <a:ln w="28575" cap="flat" cmpd="sng">
            <a:solidFill>
              <a:srgbClr val="082A4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vs Asymmetric Encryption</a:t>
            </a:r>
            <a:endParaRPr/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⬥"/>
            </a:pPr>
            <a:r>
              <a:rPr lang="en" sz="1800"/>
              <a:t>Symmetric keys: </a:t>
            </a:r>
            <a:endParaRPr sz="1800"/>
          </a:p>
          <a:p>
            <a:pPr marL="742950" lvl="1" indent="-34925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Single key, shared between all parties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Faster, but less secure</a:t>
            </a:r>
            <a:endParaRPr sz="50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200"/>
              <a:buChar char="⬥"/>
            </a:pPr>
            <a:r>
              <a:rPr lang="en" sz="1800"/>
              <a:t>Asymmetric keys: </a:t>
            </a:r>
            <a:endParaRPr sz="1800"/>
          </a:p>
          <a:p>
            <a:pPr marL="742950" lvl="1" indent="-34925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Each party has a private key and public key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Slower, but harder to crack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50" y="3154212"/>
            <a:ext cx="2028950" cy="1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300" y="3154201"/>
            <a:ext cx="2632968" cy="1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Ciphers</a:t>
            </a: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2000"/>
              <a:t>An algorithm used to perform encryption or decryption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913" y="2074350"/>
            <a:ext cx="5414174" cy="28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Symmetric Encryption: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⬥"/>
            </a:pPr>
            <a:r>
              <a:rPr lang="en" sz="1300"/>
              <a:t>How did I encode the following?</a:t>
            </a:r>
            <a:endParaRPr sz="13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 b="1" i="1">
                <a:latin typeface="Inria Sans"/>
                <a:ea typeface="Inria Sans"/>
                <a:cs typeface="Inria Sans"/>
                <a:sym typeface="Inria Sans"/>
              </a:rPr>
              <a:t>“Hello  World!” -&gt; “Khoor  Zruog!”</a:t>
            </a:r>
            <a:endParaRPr sz="2300" b="1" i="1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SzPts val="1300"/>
              <a:buChar char="⬥"/>
            </a:pPr>
            <a:r>
              <a:rPr lang="en" sz="1300"/>
              <a:t>This is a </a:t>
            </a:r>
            <a:r>
              <a:rPr lang="en" sz="1300" b="1">
                <a:latin typeface="Inria Sans"/>
                <a:ea typeface="Inria Sans"/>
                <a:cs typeface="Inria Sans"/>
                <a:sym typeface="Inria Sans"/>
              </a:rPr>
              <a:t>Shift (ROT) Cipher</a:t>
            </a:r>
            <a:r>
              <a:rPr lang="en" sz="1300"/>
              <a:t>, because the letters are </a:t>
            </a:r>
            <a:r>
              <a:rPr lang="en" sz="1300" b="1">
                <a:latin typeface="Inria Sans"/>
                <a:ea typeface="Inria Sans"/>
                <a:cs typeface="Inria Sans"/>
                <a:sym typeface="Inria Sans"/>
              </a:rPr>
              <a:t>shifted (rotated) </a:t>
            </a:r>
            <a:r>
              <a:rPr lang="en" sz="1300"/>
              <a:t>by a number of positions in the alphabet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⬦"/>
            </a:pPr>
            <a:r>
              <a:rPr lang="en" sz="1300"/>
              <a:t>This shift is the </a:t>
            </a:r>
            <a:r>
              <a:rPr lang="en" sz="1300" b="1">
                <a:latin typeface="Inria Sans"/>
                <a:ea typeface="Inria Sans"/>
                <a:cs typeface="Inria Sans"/>
                <a:sym typeface="Inria Sans"/>
              </a:rPr>
              <a:t>key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Encryption: Shift Ciphers</a:t>
            </a:r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Characters are shifted by predetermined amount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Amount is the key (ex: 2, 3, 25)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To decrypt, we shift them back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Common examples: Caesar Cipher (ROT-3, ROT-13)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Simple, but still used in larger cipher methods </a:t>
            </a:r>
            <a:endParaRPr sz="1600"/>
          </a:p>
          <a:p>
            <a:pPr marL="11430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r>
              <a:rPr lang="en" sz="1600"/>
              <a:t>(EX: Vigenere cipher)</a:t>
            </a:r>
            <a:endParaRPr sz="1600"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Issues: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Brute Forcing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Frequency analysis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1657350" lvl="0" indent="17145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475" y="2828650"/>
            <a:ext cx="3102451" cy="13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3" ma:contentTypeDescription="Create a new document." ma:contentTypeScope="" ma:versionID="a0711bfac7eceab551c189ed079e9828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59615006440c7737daaa14f3027e3f2f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8B350C-8507-40EA-ADAA-09B8680CB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FB25F5-678B-4060-9DAF-4593A66E66FD}">
  <ds:schemaRefs>
    <ds:schemaRef ds:uri="http://schemas.microsoft.com/office/2006/metadata/properties"/>
    <ds:schemaRef ds:uri="http://schemas.microsoft.com/office/infopath/2007/PartnerControls"/>
    <ds:schemaRef ds:uri="397680dc-95c9-4de1-9227-14187644d916"/>
    <ds:schemaRef ds:uri="3abd812f-7777-4e58-9325-0eb5962f5266"/>
  </ds:schemaRefs>
</ds:datastoreItem>
</file>

<file path=customXml/itemProps3.xml><?xml version="1.0" encoding="utf-8"?>
<ds:datastoreItem xmlns:ds="http://schemas.openxmlformats.org/officeDocument/2006/customXml" ds:itemID="{1CC18E36-2480-48A3-AA79-F14B319C30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</Words>
  <Application>Microsoft Macintosh PowerPoint</Application>
  <PresentationFormat>On-screen Show (16:9)</PresentationFormat>
  <Paragraphs>259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Titillium Web</vt:lpstr>
      <vt:lpstr>Inria Sans</vt:lpstr>
      <vt:lpstr>Saira Semi Condensed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Cryptography &amp; CIA Triad</vt:lpstr>
      <vt:lpstr>Cryptographic Techniques</vt:lpstr>
      <vt:lpstr>Encryption</vt:lpstr>
      <vt:lpstr>Symmetric vs Asymmetric Encryption</vt:lpstr>
      <vt:lpstr>Ciphers</vt:lpstr>
      <vt:lpstr>Easy Symmetric Encryption:</vt:lpstr>
      <vt:lpstr>Symmetric Encryption: Shift Ciphers</vt:lpstr>
      <vt:lpstr>Symmetric Encryption: Block Ciphers</vt:lpstr>
      <vt:lpstr>Symmetric Encryption: Stream Cipher</vt:lpstr>
      <vt:lpstr>PowerPoint Presentation</vt:lpstr>
      <vt:lpstr>Asymmetric Encryption</vt:lpstr>
      <vt:lpstr>Asymmetric Encryption: How work’s???</vt:lpstr>
      <vt:lpstr>Ransomware</vt:lpstr>
      <vt:lpstr>PowerPoint Presentation</vt:lpstr>
      <vt:lpstr>PowerPoint Presentation</vt:lpstr>
      <vt:lpstr>PowerPoint Presentation</vt:lpstr>
      <vt:lpstr>Modern Day Encryption</vt:lpstr>
      <vt:lpstr>PowerPoint Presentation</vt:lpstr>
      <vt:lpstr>Quantum Computing &amp; Encryption</vt:lpstr>
      <vt:lpstr>Encryption Takeaways</vt:lpstr>
      <vt:lpstr>Hashing</vt:lpstr>
      <vt:lpstr>What makes a good hash function?</vt:lpstr>
      <vt:lpstr>Hashing Applications</vt:lpstr>
      <vt:lpstr>Hashing time!</vt:lpstr>
      <vt:lpstr>Password Attacks</vt:lpstr>
      <vt:lpstr>Hashing Takeaways</vt:lpstr>
      <vt:lpstr>Steganography</vt:lpstr>
      <vt:lpstr>Steganography </vt:lpstr>
      <vt:lpstr>PowerPoint Presentation</vt:lpstr>
      <vt:lpstr>PowerPoint Presentation</vt:lpstr>
      <vt:lpstr>Steganography</vt:lpstr>
      <vt:lpstr>AdGholas – this malware hides malicious JavaScript in image, text, and HTML files Cerber – embeds malicious code in image files DNSChanger – uses PNG LSBs to hide malware AES encryption key Stegano – PNG formatted banner ads containing malicious code Stegoloadr (aka ‘Lurk’) – this malware uses both steganography and cryptography to conceal an encrypted URL to deliver later stage payloads Sundown – white PNG files are used to conceal exploit code or exfiltrate user data SyncCrypt – ransomware that hides part of its core code in image files TeslaCrypt – HTML comment tags in an HTTP 404 error page contain C2 server commands Vawtrak (aka ‘Neverquest’) – hides a URL in the LSBs of favicons in order to download a malicious payload VeryMal – malware targets macOS users with malicious javascript embedded in white bar Zbot – appends data to the end of a JPEG file containing hidden data ZeroT – Chinese malware that uses steganography to hide malware in an image of Britney Spears</vt:lpstr>
      <vt:lpstr>Audio Steganography</vt:lpstr>
      <vt:lpstr>PowerPoint Presentation</vt:lpstr>
      <vt:lpstr>Steganography Takeaways:</vt:lpstr>
      <vt:lpstr>CTF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Glickman, Evan David</cp:lastModifiedBy>
  <cp:revision>1</cp:revision>
  <dcterms:modified xsi:type="dcterms:W3CDTF">2024-10-25T16:47:50Z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</Properties>
</file>